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5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420" r:id="rId19"/>
    <p:sldId id="284" r:id="rId20"/>
    <p:sldId id="285" r:id="rId21"/>
    <p:sldId id="372" r:id="rId22"/>
    <p:sldId id="337" r:id="rId23"/>
    <p:sldId id="391" r:id="rId24"/>
    <p:sldId id="495" r:id="rId25"/>
    <p:sldId id="529" r:id="rId26"/>
    <p:sldId id="393" r:id="rId27"/>
    <p:sldId id="497" r:id="rId28"/>
    <p:sldId id="396" r:id="rId29"/>
    <p:sldId id="513" r:id="rId30"/>
    <p:sldId id="498" r:id="rId31"/>
    <p:sldId id="514" r:id="rId32"/>
    <p:sldId id="500" r:id="rId33"/>
    <p:sldId id="515" r:id="rId34"/>
    <p:sldId id="516" r:id="rId35"/>
    <p:sldId id="517" r:id="rId36"/>
    <p:sldId id="518" r:id="rId37"/>
    <p:sldId id="519" r:id="rId38"/>
    <p:sldId id="520" r:id="rId39"/>
    <p:sldId id="506" r:id="rId40"/>
    <p:sldId id="507" r:id="rId41"/>
    <p:sldId id="521" r:id="rId42"/>
    <p:sldId id="496" r:id="rId43"/>
    <p:sldId id="42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5B5"/>
    <a:srgbClr val="0070C0"/>
    <a:srgbClr val="3185C0"/>
    <a:srgbClr val="D7E4BD"/>
    <a:srgbClr val="457DA5"/>
    <a:srgbClr val="FC4628"/>
    <a:srgbClr val="27932E"/>
    <a:srgbClr val="F66996"/>
    <a:srgbClr val="F6B6E7"/>
    <a:srgbClr val="C08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428" y="-534"/>
      </p:cViewPr>
      <p:guideLst>
        <p:guide orient="horz" pos="2369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18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8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3课"/>
          <p:cNvPicPr>
            <a:picLocks noChangeAspect="1"/>
          </p:cNvPicPr>
          <p:nvPr/>
        </p:nvPicPr>
        <p:blipFill>
          <a:blip r:embed="rId2"/>
          <a:srcRect l="4958" t="-379" r="6381" b="379"/>
          <a:stretch>
            <a:fillRect/>
          </a:stretch>
        </p:blipFill>
        <p:spPr>
          <a:xfrm>
            <a:off x="0" y="-24130"/>
            <a:ext cx="9140825" cy="6889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332605"/>
            <a:ext cx="2189480" cy="949325"/>
          </a:xfrm>
          <a:prstGeom prst="rect">
            <a:avLst/>
          </a:prstGeom>
          <a:solidFill>
            <a:srgbClr val="FC4628">
              <a:alpha val="5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3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480" y="4332605"/>
            <a:ext cx="695452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4호선으로 갈아타면 서울역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까지 금방 갈 수 있거든요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243330"/>
            <a:ext cx="4065905" cy="744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아무래도 【副】不管怎么样，        不管怎么说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1620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멀미 【名】晕车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290582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입국 절차 【名】入境手续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473" y="363416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까다롭다 【形】挑剔，棘手</a:t>
            </a:r>
          </a:p>
        </p:txBody>
      </p:sp>
      <p:sp>
        <p:nvSpPr>
          <p:cNvPr id="3" name="矩形 2"/>
          <p:cNvSpPr/>
          <p:nvPr/>
        </p:nvSpPr>
        <p:spPr>
          <a:xfrm>
            <a:off x="4768074" y="133401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규정 【名】规定</a:t>
            </a:r>
          </a:p>
        </p:txBody>
      </p:sp>
      <p:sp>
        <p:nvSpPr>
          <p:cNvPr id="4" name="矩形 3"/>
          <p:cNvSpPr/>
          <p:nvPr/>
        </p:nvSpPr>
        <p:spPr>
          <a:xfrm>
            <a:off x="4768215" y="2077720"/>
            <a:ext cx="4065905" cy="716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제대로 【副】 毫厘不差，适当</a:t>
            </a:r>
          </a:p>
        </p:txBody>
      </p:sp>
      <p:sp>
        <p:nvSpPr>
          <p:cNvPr id="5" name="矩形 4"/>
          <p:cNvSpPr/>
          <p:nvPr/>
        </p:nvSpPr>
        <p:spPr>
          <a:xfrm>
            <a:off x="4768074" y="290563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체험하다 【动】体验，经历</a:t>
            </a:r>
          </a:p>
        </p:txBody>
      </p:sp>
      <p:sp>
        <p:nvSpPr>
          <p:cNvPr id="6" name="矩形 5"/>
          <p:cNvSpPr/>
          <p:nvPr/>
        </p:nvSpPr>
        <p:spPr>
          <a:xfrm>
            <a:off x="503473" y="436060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기내 【名】机舱</a:t>
            </a:r>
          </a:p>
        </p:txBody>
      </p:sp>
      <p:sp>
        <p:nvSpPr>
          <p:cNvPr id="7" name="矩形 6"/>
          <p:cNvSpPr/>
          <p:nvPr/>
        </p:nvSpPr>
        <p:spPr>
          <a:xfrm>
            <a:off x="4768074" y="363398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묵다 【动】住宿，寄宿</a:t>
            </a:r>
          </a:p>
        </p:txBody>
      </p:sp>
      <p:sp>
        <p:nvSpPr>
          <p:cNvPr id="8" name="矩形 7"/>
          <p:cNvSpPr/>
          <p:nvPr/>
        </p:nvSpPr>
        <p:spPr>
          <a:xfrm>
            <a:off x="4768074" y="436042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콘도 【名】普通公寓</a:t>
            </a:r>
          </a:p>
        </p:txBody>
      </p:sp>
      <p:sp>
        <p:nvSpPr>
          <p:cNvPr id="10" name="矩形 9"/>
          <p:cNvSpPr/>
          <p:nvPr/>
        </p:nvSpPr>
        <p:spPr>
          <a:xfrm>
            <a:off x="503473" y="508768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액체 【名】液体</a:t>
            </a:r>
          </a:p>
        </p:txBody>
      </p:sp>
      <p:sp>
        <p:nvSpPr>
          <p:cNvPr id="11" name="矩形 10"/>
          <p:cNvSpPr/>
          <p:nvPr/>
        </p:nvSpPr>
        <p:spPr>
          <a:xfrm>
            <a:off x="503473" y="582110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반입 【名】携带进入</a:t>
            </a:r>
          </a:p>
        </p:txBody>
      </p:sp>
      <p:sp>
        <p:nvSpPr>
          <p:cNvPr id="12" name="矩形 11"/>
          <p:cNvSpPr/>
          <p:nvPr/>
        </p:nvSpPr>
        <p:spPr>
          <a:xfrm>
            <a:off x="4768133" y="508768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펜션 【名】别墅式公寓</a:t>
            </a:r>
          </a:p>
        </p:txBody>
      </p:sp>
      <p:sp>
        <p:nvSpPr>
          <p:cNvPr id="15" name="矩形 14"/>
          <p:cNvSpPr/>
          <p:nvPr/>
        </p:nvSpPr>
        <p:spPr>
          <a:xfrm>
            <a:off x="4768215" y="5821045"/>
            <a:ext cx="4065905" cy="760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민박 【名】民宿，在百姓家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住宿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310" y="2061210"/>
            <a:ext cx="824738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이번 방학 때 제주도로 여행 가려고 하는데 배 타고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가는 게 좋을까? 아님 비행기 타고 가는 게 좋을까?</a:t>
            </a:r>
          </a:p>
          <a:p>
            <a:pPr>
              <a:lnSpc>
                <a:spcPct val="150000"/>
              </a:lnSpc>
            </a:pPr>
            <a:r>
              <a:rPr 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아무래도 비행기 타고 가는 게 편하겠지?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배보다 난 멀미 때문에 비행기로 가고 싶은데……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:휴, 나도 멀미 심한데 카오리가 배로 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자고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5" action="ppaction://hlinksldjump"/>
              </a:rPr>
              <a:t>할까 봐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걱정했어. 호호.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비행기 타는 방법은 국제선하고 똑같겠지?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7" name="图片 6" descr="32-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7180" y="-19685"/>
            <a:ext cx="3469640" cy="246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290" y="1120775"/>
            <a:ext cx="8314055" cy="46158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:입국 절차처럼 까다롭지는 않은데 그래도 기내에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액체를 반입할 수 없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다든지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무게를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제한한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다든지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하는 규정은 같아.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제주도를 제대로 체험하려면 어디에 묵으면 좋을까?</a:t>
            </a:r>
          </a:p>
          <a:p>
            <a:pPr>
              <a:lnSpc>
                <a:spcPct val="150000"/>
              </a:lnSpc>
            </a:pPr>
            <a:r>
              <a:rPr 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예쁜 콘도나 펜션도 좋지만 제주도를 제대로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체험하려면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뭐니 뭐니 해도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민박이 최고지.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그럼 우리 민박으로 하자.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그러자. 이번 여행이 어떨지 정말 기대된다.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471" y="887787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1.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～자고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连接词尾，共动式终结词尾与引用连接词尾相结合，接在谓词词干后，使句子成为共动式间接引用句。</a:t>
            </a: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72490" y="2272665"/>
            <a:ext cx="7101205" cy="415417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주말에 등산 가자고 연락 왔어요.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说是周末一起去爬山。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시간이 얼마 남지 않아서 빨리 먹자고 했어요.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由于时间不多了，所以让大家快点儿吃。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언제 여행가기로 했어요?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定了什么时候去旅游?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남자 친구가 이번 주에 가자고 해서 이번 주에 가기로 했어요.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男朋友说这周一起去，所以定在这周了。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왜 아직 출발 안 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지은 씨는 무서운 영화 싫어하면서 왜 보러 왔어요?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</a:t>
            </a:r>
            <a:r>
              <a:rPr sz="1600" dirty="0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～(으)ㄹ까 봐</a:t>
            </a:r>
          </a:p>
          <a:p>
            <a:pPr latinLnBrk="1">
              <a:lnSpc>
                <a:spcPct val="150000"/>
              </a:lnSpc>
            </a:pPr>
            <a:r>
              <a:rPr lang="ko-KR" altLang="en-US"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惯用型，接在动词词干后，表示疑虑，担心某事会发生。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247914"/>
            <a:ext cx="7203915" cy="355346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결혼식 날 비가 올까 봐 걱정했어요.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我担心婚礼那天下雨来着。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음식이 적을까 봐 더 시켰어요.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我担心菜不够，所以又点了些。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무슨 옷을 그렇게 많이 가지고 왔어요?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什么衣服带了那么多呀?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추울까 봐 옷을 많이 가지고 왔어요.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我担心天冷，所以带了很多衣服。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가: 버스를 안 타고 왜 택시를 타고 왔어요?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endParaRPr sz="17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금방 음식을 했으면서 라면은 왜 또 사 왔어요?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3.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～(ㄴ/는)다든지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惯用型，接在谓词词干后，表示可以在所罗列的几个选项中任选其一。</a:t>
            </a:r>
          </a:p>
          <a:p>
            <a:pPr latinLnBrk="1">
              <a:lnSpc>
                <a:spcPct val="150000"/>
              </a:lnSpc>
            </a:pPr>
            <a:endParaRPr lang="ko-KR" altLang="en-US" sz="2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94152" y="2007249"/>
            <a:ext cx="7203915" cy="443103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좋다든지 싫다든지 의사 표현이 명확하지 않아요.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喜欢或者不喜欢，表达得不明确。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더 기다린다든지 그냥 떠난다든지 빨리 정해요.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是再继续多等一会儿，还是就这样离开，赶紧决定吧。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성민 씨가 좋아하는 것 몰랐어요?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你不知道成民喜欢你吗?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좋아한다든지 싫어한다든지 하는 말이 없는데 어떻게 알겠어요.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他也没说喜欢还是不喜欢，我怎么知道呢？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회의 참석 여부를 언제까지 알려 줘야 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지은 씨 오늘도 밥을 안 먹었어요?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4.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뭐니 뭐니 해도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惯用语，表示强调某一事实。常用于句首，相当于汉语的“不管怎么说，还是……”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569859"/>
            <a:ext cx="7203915" cy="369252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뭐니 뭐니 해도 건강이 제일이에요.不管怎么说，还是健康第一。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뭐니 뭐니 해도 스페인 음식이 최고예요.不管怎么说，还是西班牙菜最好。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어떤 계절을 제일 좋아해요?你最喜欢什么季节?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계절 중에 뭐니 뭐니 해도 가을이 제일 좋은 것 같아요.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无论怎么说，四季中好像还是秋天最好。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우리 인생에 없어서는 안 될 게 뭘까요?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남녀가 사귈 때 가장 중요한 게 뭐라고 생각해요?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선생님 / 노래 / 하다 / 모두들 / 좋아하다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선생님이 노래를 하자고 해서 모두들 좋아했어요.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 ～자고’ 를 이용하여 보기와 같이 다음 문장을 완성해 보세요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EXO 콘서트 / 가다 / 표 / 예약하다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21740" y="3868420"/>
            <a:ext cx="669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부산 여행을 가자고 해서 인터넷으로 가격을 알아 봤어요.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21740" y="5040630"/>
            <a:ext cx="5276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EXO 콘서트에 가자고 해서 표를 예약했어요.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21740" y="6098540"/>
            <a:ext cx="568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아빠가 휴일에 집에서 쉬자고 해서 난 실망했어요.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5422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부산 여행 / 가다 / 인터넷 / 가격 / 알아 보다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43840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아빠 / 휴일 / 집 / 쉬다 / 나 / 실망하다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7770" y="2815590"/>
            <a:ext cx="6704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파티를 하자고 해서 마트로 장 보러 갔어요.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3371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파티 / 하다 / 마트 / 장 보다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21740" y="1673225"/>
            <a:ext cx="5970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친구가 주말에 밥을 먹자고 해서 동의했어요.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 / 주말 / 밥 / 먹다 / 동의하다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12319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4302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5115" y="2123189"/>
            <a:ext cx="662201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강남에서 김포공항까지 지하철을 타고 어떻게 가야 할까요?</a:t>
            </a:r>
          </a:p>
          <a:p>
            <a:endParaRPr lang="zh-CN" altLang="en-US" sz="3600" dirty="0"/>
          </a:p>
          <a:p>
            <a:r>
              <a:rPr lang="zh-CN" altLang="en-US" sz="3600" dirty="0"/>
              <a:t>비행기 표는 어떻게 예약할까요?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29640" y="2641600"/>
            <a:ext cx="718058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6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할머니께서 편히 주무시게 조용히 해야 합니다.</a:t>
            </a:r>
          </a:p>
          <a:p>
            <a:r>
              <a:rPr kumimoji="1" lang="zh-CN" altLang="en-US" sz="26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할머니께서 편히 주무시도록 조용히 해야 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69683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‘～도록’ 을 이용하여 보기와 같이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7572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건강한 몸을 위해서 살찌지 않게 주의해야 합니다.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96340" y="3868420"/>
            <a:ext cx="476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처음 만난 사람을 당황하지 않도록 합시다.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96340" y="5039995"/>
            <a:ext cx="579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건강한 몸을 위해서 살찌지 않도록 주의해야 합니다.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59510" y="6082665"/>
            <a:ext cx="568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화분에 꽃이 잘 자라도록 물을 제때 줘야 합니다.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45224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처음 만난 사람을 당황하지 않게 합시다.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6140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화분에 꽃이 잘 자라게 물을 제때 줘야 합니다.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795" y="2815590"/>
            <a:ext cx="6055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여기에 사람들이 금방 볼 수 있도록 큰 글씨로 쓰세요.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712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여기에 사람들이 금방 볼 수 있게 큰 글씨로 쓰세요.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96340" y="1673225"/>
            <a:ext cx="6991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아이들이 안심하고 길을 건널 수 있도록 신경을 써야 합니다.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6990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아이들이 안심하고 길을 건널 수 있게 신경을 써야 합니다.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정성민: 왜 이렇게 음료수를 많이 사요?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모임에 사람들이 많이 올까 봐 넉넉하게 사는 거예요.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‘～(으)ㄹ까 봐’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5297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아직 시간이 있는데 왜 벌써 과제 준비를 하고 있어요?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326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수업에 늦을까 봐 뛰어 가요.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93240" y="5039995"/>
            <a:ext cx="550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과제를 잊어 버릴까 봐 미리 해 놓으려고요.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5920" y="6082665"/>
            <a:ext cx="1987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추울까 봐 그래요.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5422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어디를 그렇게 뛰어 가세요?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43840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왜 옷을 그렇게 많이 챙겨요?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숙제가 내일까지인데_______________________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9565" y="2815590"/>
            <a:ext cx="234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못 끝낼까 봐서요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964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내일도 시간이 있는데 오늘 너무 무리하지 마세요.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3240" y="1652905"/>
            <a:ext cx="3710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비가 올까 봐 가지고 가요.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505" y="1123950"/>
            <a:ext cx="6081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날씨가 좋은데 왜 우산을 가지고 나가요?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김지은: 아침에 보통 뭘 먹어요?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아침에 보통 빵을 먹는다든지 죽을 먹는다든지 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‘～(ㄴ/는)다든지’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김지은: 주말에 보통 뭐 해요?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733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머리가 복잡하다든지 스트레스가 많다든지 할 때 여행가고 싶어요.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92605" y="5039995"/>
            <a:ext cx="693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청소를 한다든지 쇼핑을 한다든지 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5920" y="6082665"/>
            <a:ext cx="5200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식사 조절을 한다든지 운동을 한다든지 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언제 가장 여행가고 싶어요?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김지은 씨는 다이어트를 어떻게 해요?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2605" y="2815590"/>
            <a:ext cx="6543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돈이 많다든지 능력이 있다든지 하는 사람이 부러워요.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428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세상에서 어떤 사람이 가장 부러워요?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2605" y="1652905"/>
            <a:ext cx="6621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목이 아프다든지 열이 난다든지 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김지은: 감기에 걸리면 증상이 어때요?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정성민: 이번 피서는 부산보다 제주도로 가는 게 어때요?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제 생각도 마찬가지예요. 제주도가 좋아요.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5.‘～도 마찬가지다’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밤에는 잠이 잘 와요?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3890010"/>
            <a:ext cx="3990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일본어도 마찬가지로 어려워요.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89100" y="5029835"/>
            <a:ext cx="4025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밤에도 마찬가지로 잠이 잘 안 와요.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82445" y="6151880"/>
            <a:ext cx="5903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속도가 느리기 때문에 컴퓨터도 마찬가지로 느릴 거예요.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한국어보다 일본어가 더 쉽겠죠?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컴퓨터로 숙제를 하면 더 빠를까요?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1655" y="2814955"/>
            <a:ext cx="4542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베이징도 마찬가지로 물가가 비싸요.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428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상하이는 물가가 비싸니까 베이징으로 여행 갑시다.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82445" y="1672590"/>
            <a:ext cx="5513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겨울에 중국도 마찬가지로 추워요.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445" y="1123950"/>
            <a:ext cx="7442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겨울에 중국은 한국보다 따뜻하겠죠?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베이징, 짜장면, 명동, 아리랑, 사자춤, 화투, 팝송, 윷놀이, 김치, 부채춤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6.알맞은 단어를 골라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뭐니 뭐니 해도________________________________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뭐니 뭐니 해도________________________________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786066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뭐니 뭐니 해도________________________________</a:t>
            </a:r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한국 전통 놀이 중에 뭐가 가장 유명해요?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77895" y="3890010"/>
            <a:ext cx="324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부채춤이 가장 유명하죠.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47440" y="5029835"/>
            <a:ext cx="3426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윷놀이가 가장 유명하죠.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47440" y="6098540"/>
            <a:ext cx="301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아리랑이 가장 유명하죠.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한국 전통 춤 중에 뭐가 가장 유명해요?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804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한국 노래 중에 뭐가 가장 유명해요?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뭐니 뭐니 해도________________________________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64255" y="2814955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김치가 가장 유명하죠.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81343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한국 음식 중에 뭐가 가장 유명해요?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뭐니 뭐니 해도________________________________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624580" y="1672590"/>
            <a:ext cx="3357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명동이 가장 유명하죠.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6020"/>
            <a:ext cx="6585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한국 관광지 중에 어디가 가장 유명해요?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7500" y="937260"/>
            <a:ext cx="83051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속담과 알맞은 의미를 바르게 연결해 보세요.</a:t>
            </a:r>
          </a:p>
        </p:txBody>
      </p:sp>
      <p:sp>
        <p:nvSpPr>
          <p:cNvPr id="19" name="矩形 18"/>
          <p:cNvSpPr/>
          <p:nvPr/>
        </p:nvSpPr>
        <p:spPr>
          <a:xfrm rot="21075228">
            <a:off x="7018072" y="27165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1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71195" y="1920240"/>
            <a:ext cx="82118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❶ 겉 다르고 속 다르다.  ·              ·　 몸집이 작아도 재능이 많다.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❷ 작은 고추가 맵다.       ·              ·　겉과 속이 다른 사람을 말한다.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❸ 꿩 먹고 알 먹다.          ·              ·　한 가지 일로 두 가지 이익을 보다.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❹ 고생 끝에 낙이 온다.   ·              ·　어려운 일 뒤에 반드시 좋은 일 이 생긴다.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289300" y="2103120"/>
            <a:ext cx="1004570" cy="840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33115" y="2094865"/>
            <a:ext cx="952500" cy="82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333115" y="3740150"/>
            <a:ext cx="986790" cy="171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350260" y="4571365"/>
            <a:ext cx="99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5406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8.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지하철 노선도를 보고 지하철을 어떻게 타야 하는지 설명해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1115" y="2233295"/>
            <a:ext cx="5772785" cy="30187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07110" y="5532120"/>
            <a:ext cx="77698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❶ 청량리 역에서 명동역까지 어떻게 가는지 말해 보세요.</a:t>
            </a:r>
          </a:p>
          <a:p>
            <a:r>
              <a:rPr lang="zh-CN" altLang="en-US"/>
              <a:t>❷ 삼각지역에서 군자역까지 어떻게 가는지 말해 보세요.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9.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가지고 대화를 만들어서 이야기해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25500" y="2275840"/>
            <a:ext cx="72155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패키지 / 관광 / 여행 상품 / 단체 / 자유 시간 / 여행 경로 / 테마 여행</a:t>
            </a:r>
          </a:p>
          <a:p>
            <a:r>
              <a:rPr lang="zh-CN" altLang="en-US"/>
              <a:t>❶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교통수단 / 거북이 운전 / 총알 운전 / 갈아타다 / 막히다 / 편리하다</a:t>
            </a:r>
          </a:p>
          <a:p>
            <a:r>
              <a:rPr lang="zh-CN" altLang="en-US"/>
              <a:t>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10.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친구와 함께 이야기해 보세요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30885" y="1790700"/>
            <a:ext cx="714057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여행을 간다면 어떤 교통 수단을 이용할 겁니까? 그 이유는 뭐예요?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여행을 간다면 어떤 사람과 가고 싶습니까? 그 이유는 뭐예요?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❸ 패키지 여행을 좋아합니까? 아니면 자유 여행을 좋아합니까? 이 둘의 장단점을 얘기해 보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세요.</a:t>
            </a:r>
          </a:p>
        </p:txBody>
      </p:sp>
      <p:sp>
        <p:nvSpPr>
          <p:cNvPr id="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92D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zh-CN" altLang="ko-KR" sz="2800" b="1" dirty="0" smtClean="0">
                <a:solidFill>
                  <a:schemeClr val="bg1"/>
                </a:solidFill>
                <a:cs typeface="+mn-ea"/>
                <a:sym typeface="+mn-lt"/>
              </a:rPr>
              <a:t>扩展词句</a:t>
            </a:r>
          </a:p>
        </p:txBody>
      </p:sp>
      <p:sp>
        <p:nvSpPr>
          <p:cNvPr id="9" name="矩形 8"/>
          <p:cNvSpPr/>
          <p:nvPr/>
        </p:nvSpPr>
        <p:spPr>
          <a:xfrm>
            <a:off x="140970" y="1597025"/>
            <a:ext cx="4281170" cy="8401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기차: KTX, 새마을호, 무궁화호　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火车：KTX高铁, 新村号, 无穷花号</a:t>
            </a:r>
          </a:p>
        </p:txBody>
      </p:sp>
      <p:sp>
        <p:nvSpPr>
          <p:cNvPr id="13" name="矩形 12"/>
          <p:cNvSpPr/>
          <p:nvPr/>
        </p:nvSpPr>
        <p:spPr>
          <a:xfrm>
            <a:off x="140970" y="2879725"/>
            <a:ext cx="4281170" cy="9994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고속버스: 일반고속, 우등고속, 심야고속　</a:t>
            </a:r>
          </a:p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高速大巴：一般大巴, 高级大巴, 夜行大巴</a:t>
            </a:r>
          </a:p>
        </p:txBody>
      </p:sp>
      <p:sp>
        <p:nvSpPr>
          <p:cNvPr id="14" name="矩形 13"/>
          <p:cNvSpPr/>
          <p:nvPr/>
        </p:nvSpPr>
        <p:spPr>
          <a:xfrm>
            <a:off x="140970" y="4321175"/>
            <a:ext cx="4281170" cy="13481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항공사: 대한항공, 아시아나항공, 제주항공</a:t>
            </a:r>
          </a:p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航空公司：大韩航空, 韩亚航空, 济州航空</a:t>
            </a:r>
          </a:p>
        </p:txBody>
      </p:sp>
      <p:sp>
        <p:nvSpPr>
          <p:cNvPr id="17" name="矩形 16"/>
          <p:cNvSpPr/>
          <p:nvPr/>
        </p:nvSpPr>
        <p:spPr>
          <a:xfrm>
            <a:off x="4569460" y="1692275"/>
            <a:ext cx="4413250" cy="6496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고속도로 휴게소　高速公路服务站</a:t>
            </a:r>
          </a:p>
        </p:txBody>
      </p:sp>
      <p:sp>
        <p:nvSpPr>
          <p:cNvPr id="18" name="矩形 17"/>
          <p:cNvSpPr/>
          <p:nvPr/>
        </p:nvSpPr>
        <p:spPr>
          <a:xfrm>
            <a:off x="4570095" y="2717165"/>
            <a:ext cx="4412615" cy="8045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여행 예산을 잡다.　制订旅行预算。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570095" y="3931920"/>
            <a:ext cx="441325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여행 노선을 결정하다.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决定旅行路线。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569460" y="5158740"/>
            <a:ext cx="441325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여행 뒤풀이를 하다.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进行旅行的后续工作。</a:t>
            </a:r>
          </a:p>
        </p:txBody>
      </p: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228725"/>
            <a:ext cx="4065905" cy="53721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당황하다 【动】慌张</a:t>
            </a:r>
          </a:p>
        </p:txBody>
      </p:sp>
      <p:sp>
        <p:nvSpPr>
          <p:cNvPr id="5" name="矩形 4"/>
          <p:cNvSpPr/>
          <p:nvPr/>
        </p:nvSpPr>
        <p:spPr>
          <a:xfrm>
            <a:off x="389890" y="2033270"/>
            <a:ext cx="4065905" cy="58547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장보다 【词组】赶集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9890" y="2885440"/>
            <a:ext cx="4065905" cy="5422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안심하다 【动】放心，安心</a:t>
            </a:r>
          </a:p>
        </p:txBody>
      </p:sp>
      <p:sp>
        <p:nvSpPr>
          <p:cNvPr id="7" name="矩形 6"/>
          <p:cNvSpPr/>
          <p:nvPr/>
        </p:nvSpPr>
        <p:spPr>
          <a:xfrm>
            <a:off x="389890" y="3684270"/>
            <a:ext cx="4065905" cy="52895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신경 쓰다 【词组】操心，费心</a:t>
            </a:r>
          </a:p>
        </p:txBody>
      </p:sp>
      <p:sp>
        <p:nvSpPr>
          <p:cNvPr id="8" name="矩形 7"/>
          <p:cNvSpPr/>
          <p:nvPr/>
        </p:nvSpPr>
        <p:spPr>
          <a:xfrm>
            <a:off x="389890" y="4469765"/>
            <a:ext cx="4065905" cy="46545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헛되이 【副】白费地，白白地</a:t>
            </a:r>
          </a:p>
        </p:txBody>
      </p:sp>
      <p:sp>
        <p:nvSpPr>
          <p:cNvPr id="10" name="矩形 9"/>
          <p:cNvSpPr/>
          <p:nvPr/>
        </p:nvSpPr>
        <p:spPr>
          <a:xfrm>
            <a:off x="4715510" y="2033270"/>
            <a:ext cx="4065905" cy="5861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양로원 【名】养老院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903855"/>
            <a:ext cx="4065905" cy="5238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낙 【名】乐，乐趣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510" y="3684270"/>
            <a:ext cx="4065905" cy="52832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거북이 【名】乌龟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510" y="4469765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총알 【名】子弹</a:t>
            </a:r>
          </a:p>
        </p:txBody>
      </p:sp>
      <p:sp>
        <p:nvSpPr>
          <p:cNvPr id="3" name="矩形 2"/>
          <p:cNvSpPr/>
          <p:nvPr/>
        </p:nvSpPr>
        <p:spPr>
          <a:xfrm>
            <a:off x="389890" y="5193665"/>
            <a:ext cx="4065905" cy="47498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제때 【名】及时，按时</a:t>
            </a:r>
          </a:p>
        </p:txBody>
      </p:sp>
      <p:sp>
        <p:nvSpPr>
          <p:cNvPr id="15" name="矩形 14"/>
          <p:cNvSpPr/>
          <p:nvPr/>
        </p:nvSpPr>
        <p:spPr>
          <a:xfrm>
            <a:off x="389890" y="5930900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깨다 【动】醒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510" y="1228725"/>
            <a:ext cx="4065905" cy="5099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낫다 【动】强，胜过</a:t>
            </a:r>
          </a:p>
        </p:txBody>
      </p:sp>
      <p:sp>
        <p:nvSpPr>
          <p:cNvPr id="19" name="矩形 18"/>
          <p:cNvSpPr/>
          <p:nvPr/>
        </p:nvSpPr>
        <p:spPr>
          <a:xfrm>
            <a:off x="4715510" y="5193665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화투 【名】花斗（韩国纸牌）</a:t>
            </a:r>
          </a:p>
        </p:txBody>
      </p:sp>
      <p:sp>
        <p:nvSpPr>
          <p:cNvPr id="20" name="矩形 19"/>
          <p:cNvSpPr/>
          <p:nvPr/>
        </p:nvSpPr>
        <p:spPr>
          <a:xfrm>
            <a:off x="4715510" y="5930900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팝송 【名】流行歌曲</a:t>
            </a:r>
          </a:p>
        </p:txBody>
      </p:sp>
      <p:sp>
        <p:nvSpPr>
          <p:cNvPr id="1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2124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065905" cy="7689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시간이 들다 【词组】花费时间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212604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허비하다 【动】浪费，虚耗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3009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예매 【名】预购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23567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마찬가지 【名】一样，同样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925" y="2030730"/>
            <a:ext cx="4065905" cy="7448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꿩 먹고 알 먹다 【惯】一举两得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925" y="3009265"/>
            <a:ext cx="406590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배 【量】倍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고속열차 KTX 【名】高铁</a:t>
            </a:r>
          </a:p>
        </p:txBody>
      </p:sp>
      <p:sp>
        <p:nvSpPr>
          <p:cNvPr id="5" name="矩形 4"/>
          <p:cNvSpPr/>
          <p:nvPr/>
        </p:nvSpPr>
        <p:spPr>
          <a:xfrm>
            <a:off x="504049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고속버스 【名】高速大巴</a:t>
            </a:r>
          </a:p>
        </p:txBody>
      </p:sp>
      <p:sp>
        <p:nvSpPr>
          <p:cNvPr id="6" name="矩形 5"/>
          <p:cNvSpPr/>
          <p:nvPr/>
        </p:nvSpPr>
        <p:spPr>
          <a:xfrm>
            <a:off x="4733784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환승 【名】换乘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3225" y="1565275"/>
            <a:ext cx="8338185" cy="51695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>
                <a:solidFill>
                  <a:prstClr val="black"/>
                </a:solidFill>
              </a:rPr>
              <a:t>주말을 이용해서 부산으로 여행 가려고 하는데 어떻게 가는 게 </a:t>
            </a:r>
          </a:p>
          <a:p>
            <a:pPr>
              <a:lnSpc>
                <a:spcPct val="150000"/>
              </a:lnSpc>
            </a:pPr>
            <a:r>
              <a:rPr sz="2000" dirty="0">
                <a:solidFill>
                  <a:prstClr val="black"/>
                </a:solidFill>
              </a:rPr>
              <a:t>            좋을까요?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/>
              <a:t>부산까지 KTX 타고 가는 방법도 있고, 고속버스를 타고 가는 </a:t>
            </a:r>
          </a:p>
          <a:p>
            <a:pPr>
              <a:lnSpc>
                <a:spcPct val="150000"/>
              </a:lnSpc>
            </a:pPr>
            <a:r>
              <a:rPr sz="2000" dirty="0"/>
              <a:t>             방법도 있어요.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>
                <a:solidFill>
                  <a:prstClr val="black"/>
                </a:solidFill>
              </a:rPr>
              <a:t>뭐가 달라요?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 KTX는 고속버스에 비해 비싼 만큼 빠르고 편리하다는 장점이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있어요.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:짧은 여행이니까 길에서 시간을 허비하지 않</a:t>
            </a:r>
            <a:r>
              <a:rPr lang="en-US" altLang="ko-KR" sz="2000" dirty="0">
                <a:solidFill>
                  <a:prstClr val="black"/>
                </a:solidFill>
                <a:sym typeface="+mn-ea"/>
                <a:hlinkClick r:id="rId3" action="ppaction://hlinksldjump"/>
              </a:rPr>
              <a:t>도록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하는 게 좋을 것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같아요.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:제 생각</a:t>
            </a:r>
            <a:r>
              <a:rPr lang="en-US" altLang="ko-KR" sz="2000" dirty="0">
                <a:solidFill>
                  <a:prstClr val="black"/>
                </a:solidFill>
                <a:sym typeface="+mn-ea"/>
                <a:hlinkClick r:id="rId4" action="ppaction://hlinksldjump"/>
              </a:rPr>
              <a:t>도 마찬가지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예요. 근데 서울역까지 버스로 가면 두 번 갈아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</a:t>
            </a:r>
            <a:r>
              <a:rPr lang="en-US" altLang="ko-KR" sz="2000" dirty="0" err="1">
                <a:solidFill>
                  <a:prstClr val="black"/>
                </a:solidFill>
                <a:sym typeface="+mn-ea"/>
              </a:rPr>
              <a:t>타야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ko-KR" sz="2000" dirty="0" err="1" smtClean="0">
                <a:solidFill>
                  <a:prstClr val="black"/>
                </a:solidFill>
                <a:sym typeface="+mn-ea"/>
              </a:rPr>
              <a:t>되죠</a:t>
            </a:r>
            <a:r>
              <a:rPr lang="en-US" altLang="ko-KR" sz="2000" dirty="0" smtClean="0">
                <a:solidFill>
                  <a:prstClr val="black"/>
                </a:solidFill>
                <a:sym typeface="+mn-ea"/>
              </a:rPr>
              <a:t>.</a:t>
            </a:r>
            <a:endParaRPr lang="en-US" altLang="ko-KR" sz="2000" dirty="0">
              <a:solidFill>
                <a:prstClr val="black"/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3" name="图片 2" descr="29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5440" y="-280670"/>
            <a:ext cx="3582670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485" y="862330"/>
            <a:ext cx="8240395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</a:t>
            </a:r>
            <a:r>
              <a:rPr sz="2000" dirty="0">
                <a:solidFill>
                  <a:prstClr val="black"/>
                </a:solidFill>
                <a:sym typeface="+mn-ea"/>
              </a:rPr>
              <a:t>그럼 차비도 두 배로 들고 힘들겠네요.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:아니요. 교통카드로 버스나 지하철 모두 10분 이내에만 환승하면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다 공짜로 탈 수 있어요.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:그래요? 그럼 버스랑 지하철 중에서 어떻게 가는 게 더 편해요?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:고려대에서 출발하면 지하철이 더 편할 거예요. 고려대역에서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연신내 방면으로 가는 9호선을 타고 가다가 삼각지역에서 내려서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4호선으로 갈아타면 서울역까지 금방 갈 수 있거든요.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:그럼 지하철 타고 가서 표만 예매하면 되겠네요.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:인터넷으로 예매하면 10%할인되니까 인터넷으로 예매하세요.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:정말이요? 할인도 해 줘요?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:직접 갈 필요 없고 또 싸게 살 수 있으니 꿩 먹고 알 먹는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셈이네요. 하하.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63418" y="46443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7696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latin typeface="+mj-ea"/>
                <a:ea typeface="+mj-ea"/>
              </a:rPr>
              <a:t>1.</a:t>
            </a:r>
            <a:r>
              <a:rPr b="1" dirty="0">
                <a:latin typeface="Batang" panose="02030600000101010101" pitchFamily="18" charset="-127"/>
                <a:ea typeface="Batang" panose="02030600000101010101" pitchFamily="18" charset="-127"/>
              </a:rPr>
              <a:t>~도록</a:t>
            </a:r>
          </a:p>
          <a:p>
            <a:pPr>
              <a:lnSpc>
                <a:spcPct val="150000"/>
              </a:lnSpc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助词，接在谓词词干后，表示达到的程度和结果，带有明显的目的性。与“</a:t>
            </a:r>
            <a:r>
              <a:rPr b="1" dirty="0">
                <a:latin typeface="Batang" panose="02030600000101010101" pitchFamily="18" charset="-127"/>
                <a:ea typeface="Batang" panose="02030600000101010101" pitchFamily="18" charset="-127"/>
              </a:rPr>
              <a:t>하다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”搭配使用时，还表示使动。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91845" y="2117725"/>
            <a:ext cx="6934835" cy="4477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우리들은 밤새도록 술을 마셨어요.         我们喝酒喝到天亮。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기계가 고장 나지 않도록 조심해서 쓰세요.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为了避免机器出故障，请小心使用。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목소리가 왜 그래요? 어디 아파요?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声音怎么了? 哪里不舒服吗?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어제 목이 쉬도록 노래를 불러서 그래요.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昨天唱歌唱到嗓子都哑了。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요즘 방학을 어떻게 보내고 있어요?나: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글씨를 왜 이렇게 늦게 써요?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sz="1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809" y="1268460"/>
            <a:ext cx="7581331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2.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~도 마찬가지다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惯用型，接在名词、代词、数量词后，表示前面的名词或动作、状态的结果与某一基准相同。</a:t>
            </a:r>
            <a:r>
              <a:rPr lang="en-US" altLang="ko-KR" sz="2000" dirty="0" smtClean="0">
                <a:latin typeface="+mn-ea"/>
              </a:rPr>
              <a:t>           </a:t>
            </a:r>
            <a:r>
              <a:rPr lang="en-US" altLang="ko-KR" sz="1400" dirty="0" smtClean="0">
                <a:latin typeface="+mn-ea"/>
              </a:rPr>
              <a:t>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93825" y="2745740"/>
            <a:ext cx="5739765" cy="369252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그 결과도 마찬가지예요.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那个结果也是一样的。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중국 음식도 마찬가지로 좀 느끼한 편이에요.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中餐也一样，稍微有点儿油腻。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여기 한국은 매우 더운데 거기 중국은 어때요?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韩国这里很热，中国怎么样?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덥기는 이쪽도 마찬가지예요.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这里也一样热。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공부를 열심히 하면 성적이 나아질까요?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컴퓨터 부품을 바꾸면 다시 사용할 수 있겠죠?나: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2335</Words>
  <Application>Microsoft Office PowerPoint</Application>
  <PresentationFormat>全屏显示(4:3)</PresentationFormat>
  <Paragraphs>464</Paragraphs>
  <Slides>35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260</cp:revision>
  <dcterms:created xsi:type="dcterms:W3CDTF">2016-11-30T01:22:00Z</dcterms:created>
  <dcterms:modified xsi:type="dcterms:W3CDTF">2018-05-23T08:29:33Z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